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6" r:id="rId31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549"/>
    <p:restoredTop sz="94643"/>
  </p:normalViewPr>
  <p:slideViewPr>
    <p:cSldViewPr snapToGrid="0" snapToObjects="1">
      <p:cViewPr varScale="1">
        <p:scale>
          <a:sx n="90" d="100"/>
          <a:sy n="90" d="100"/>
        </p:scale>
        <p:origin x="1048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F8EFE38-DA42-8D4B-84F1-43E948F229F5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EAA1AE-1D42-F240-AA59-B61844BE009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603869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8EAA1AE-1D42-F240-AA59-B61844BE009E}" type="slidenum">
              <a:rPr lang="cs-CZ" smtClean="0"/>
              <a:t>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960929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8EAA1AE-1D42-F240-AA59-B61844BE009E}" type="slidenum">
              <a:rPr lang="cs-CZ" smtClean="0"/>
              <a:t>8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8700947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8EAA1AE-1D42-F240-AA59-B61844BE009E}" type="slidenum">
              <a:rPr lang="cs-CZ" smtClean="0"/>
              <a:t>9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855534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61724EEA-F6F5-BB4D-98A7-38A5A6C948F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17172858-88FC-A947-AEFB-A91E58D7EFF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ADBD6ED5-1670-2E4A-A151-4F49594B6D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B39A4B33-F9C3-1D40-A910-9D81E0D933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E7B61974-249A-654E-87E8-667781E840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681483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FECB1BB-9AC7-A740-A672-BED843B1DF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A370C68A-CD6F-B545-A1C0-F2776630A2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9793A86E-31B6-5840-B7D2-151B0B136C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7210C80C-CF8D-3D4B-8A9B-7078F9E68E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031C1BA0-195D-4549-9B55-93FC1C390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08371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>
            <a:extLst>
              <a:ext uri="{FF2B5EF4-FFF2-40B4-BE49-F238E27FC236}">
                <a16:creationId xmlns:a16="http://schemas.microsoft.com/office/drawing/2014/main" id="{B64EE74A-1379-2649-BC42-8AC1FC87561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6664382B-7ED4-6144-BCA9-22B99494035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E78A8947-9CC7-3049-B36F-A22952CBA7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FADC5802-016E-DE45-9EEE-8F0939E07F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DA7E3412-C2ED-B64C-9600-49284F3FBA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88613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29C06CDA-48AB-AD4A-9587-0ED2292B5A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72DEE67D-4DDC-8947-BBCF-CC5C5CBC40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A96418B5-C0F4-3248-9408-600E9D6CD7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FD6874B8-F2DA-3E41-95EB-2C839EAEB5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248A2EE9-94C6-B342-8CB9-B2369C9FE3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897445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09643EE1-EB43-424A-AF0F-1073554737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text 2">
            <a:extLst>
              <a:ext uri="{FF2B5EF4-FFF2-40B4-BE49-F238E27FC236}">
                <a16:creationId xmlns:a16="http://schemas.microsoft.com/office/drawing/2014/main" id="{10C38B07-A550-2642-AA2E-4216C77BE8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5E862505-5EC9-3A48-9C44-F48DF440CC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7E9FA751-7D84-B841-A07C-496B2E500A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3EA4E8F7-C4A8-5144-872D-2860092D9C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891423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AC6A071-BB6A-DB42-B3F6-DB89E8BEE9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5705F49C-814F-7B44-BB96-4FCEA1029B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4" name="Zástupný symbol pro obsah 3">
            <a:extLst>
              <a:ext uri="{FF2B5EF4-FFF2-40B4-BE49-F238E27FC236}">
                <a16:creationId xmlns:a16="http://schemas.microsoft.com/office/drawing/2014/main" id="{F54E7CEE-D273-1044-B73E-7A836291790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78C3B6BD-F7CE-FA4F-8FE0-FCCEAAAC4A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C2F356BD-06CD-C247-BFE2-725D1D2292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B4623C91-0268-B041-A1D3-ACED929D28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510494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56815CE-C610-4748-92FA-FBFED55437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text 2">
            <a:extLst>
              <a:ext uri="{FF2B5EF4-FFF2-40B4-BE49-F238E27FC236}">
                <a16:creationId xmlns:a16="http://schemas.microsoft.com/office/drawing/2014/main" id="{4211718D-8F09-5641-B683-D6880D2AFF6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4" name="Zástupný symbol pro obsah 3">
            <a:extLst>
              <a:ext uri="{FF2B5EF4-FFF2-40B4-BE49-F238E27FC236}">
                <a16:creationId xmlns:a16="http://schemas.microsoft.com/office/drawing/2014/main" id="{7AAAD80C-0A32-454E-8D50-9CEA2780D20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5" name="Zástupný symbol pro text 4">
            <a:extLst>
              <a:ext uri="{FF2B5EF4-FFF2-40B4-BE49-F238E27FC236}">
                <a16:creationId xmlns:a16="http://schemas.microsoft.com/office/drawing/2014/main" id="{D9A83C38-A742-3649-9955-74F29307D1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6" name="Zástupný symbol pro obsah 5">
            <a:extLst>
              <a:ext uri="{FF2B5EF4-FFF2-40B4-BE49-F238E27FC236}">
                <a16:creationId xmlns:a16="http://schemas.microsoft.com/office/drawing/2014/main" id="{2A3251E6-C9F9-E44B-8B07-690EA547706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7" name="Zástupný symbol pro datum 6">
            <a:extLst>
              <a:ext uri="{FF2B5EF4-FFF2-40B4-BE49-F238E27FC236}">
                <a16:creationId xmlns:a16="http://schemas.microsoft.com/office/drawing/2014/main" id="{2BE9FD3D-331A-E74B-9518-CB60461C0F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8" name="Zástupný symbol pro zápatí 7">
            <a:extLst>
              <a:ext uri="{FF2B5EF4-FFF2-40B4-BE49-F238E27FC236}">
                <a16:creationId xmlns:a16="http://schemas.microsoft.com/office/drawing/2014/main" id="{BAFE2B30-4165-4440-B6AB-0FB63709D7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>
            <a:extLst>
              <a:ext uri="{FF2B5EF4-FFF2-40B4-BE49-F238E27FC236}">
                <a16:creationId xmlns:a16="http://schemas.microsoft.com/office/drawing/2014/main" id="{4F945ED0-D533-9E44-914A-F2304DFD85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518430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D8308C7-AD4A-E044-B791-DC309736A5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datum 2">
            <a:extLst>
              <a:ext uri="{FF2B5EF4-FFF2-40B4-BE49-F238E27FC236}">
                <a16:creationId xmlns:a16="http://schemas.microsoft.com/office/drawing/2014/main" id="{33AA2CE9-FA09-BF4E-A502-8B2CE4966E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4" name="Zástupný symbol pro zápatí 3">
            <a:extLst>
              <a:ext uri="{FF2B5EF4-FFF2-40B4-BE49-F238E27FC236}">
                <a16:creationId xmlns:a16="http://schemas.microsoft.com/office/drawing/2014/main" id="{99A97F1F-0A56-E340-AFBD-37273D3E06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6E94D3E3-0860-FE44-8D84-F99D52A533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684734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>
            <a:extLst>
              <a:ext uri="{FF2B5EF4-FFF2-40B4-BE49-F238E27FC236}">
                <a16:creationId xmlns:a16="http://schemas.microsoft.com/office/drawing/2014/main" id="{0B547EE3-2E24-9C43-BC46-9D6EA32E15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3" name="Zástupný symbol pro zápatí 2">
            <a:extLst>
              <a:ext uri="{FF2B5EF4-FFF2-40B4-BE49-F238E27FC236}">
                <a16:creationId xmlns:a16="http://schemas.microsoft.com/office/drawing/2014/main" id="{7A4C5836-7586-C143-9DB5-FF9D19AB6C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F751E2DF-9F6B-8544-849C-55FAAE6DAF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535448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73725BB-D6B3-8146-9CAF-A1EAF98397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E310855A-CD9A-3B47-935A-97BD76A4FF8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4" name="Zástupný symbol pro text 3">
            <a:extLst>
              <a:ext uri="{FF2B5EF4-FFF2-40B4-BE49-F238E27FC236}">
                <a16:creationId xmlns:a16="http://schemas.microsoft.com/office/drawing/2014/main" id="{970EAE73-EC21-CA4D-A5A2-1AB0F512C1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585FE23D-6625-4948-9A60-CA2FAC6C23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1C8A65FC-1523-B04B-A77D-1F22B95235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0580BCEC-99A7-BE4B-9A40-61D50202C8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51882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6A5739D9-31C0-F549-A5AC-BBEFCE8BC8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obrázku 2">
            <a:extLst>
              <a:ext uri="{FF2B5EF4-FFF2-40B4-BE49-F238E27FC236}">
                <a16:creationId xmlns:a16="http://schemas.microsoft.com/office/drawing/2014/main" id="{22B60CDF-08F6-814F-B866-BF20E86DDDB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>
            <a:extLst>
              <a:ext uri="{FF2B5EF4-FFF2-40B4-BE49-F238E27FC236}">
                <a16:creationId xmlns:a16="http://schemas.microsoft.com/office/drawing/2014/main" id="{B2F83288-8858-C742-AFC8-90DC3821C4F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5498244F-10E3-2B46-BDFE-8B4F2F8966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2E293946-41BC-B44D-996F-82597A509F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14307EC6-8CB4-F246-A550-465878120D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291746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nadpis 1">
            <a:extLst>
              <a:ext uri="{FF2B5EF4-FFF2-40B4-BE49-F238E27FC236}">
                <a16:creationId xmlns:a16="http://schemas.microsoft.com/office/drawing/2014/main" id="{BAC8B95C-B169-374D-A72A-774DC6C75B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text 2">
            <a:extLst>
              <a:ext uri="{FF2B5EF4-FFF2-40B4-BE49-F238E27FC236}">
                <a16:creationId xmlns:a16="http://schemas.microsoft.com/office/drawing/2014/main" id="{866A6352-EB8A-4246-9551-10E525F7011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r>
              <a:rPr lang="cs-CZ"/>
              <a:t>Upravte styly předlohy textu.
Druhá úroveň
Třetí úroveň
Čtvrtá úroveň
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1FF5A237-6E01-264A-ADF1-9478CDDD3C3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9E206E-9142-4842-BB55-18599892B396}" type="datetimeFigureOut">
              <a:rPr lang="cs-CZ" smtClean="0"/>
              <a:t>19.05.2022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B75FB018-D9ED-CE4C-BA1A-464831FB420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FE86B60D-7D08-154D-942E-FE56D7C95A9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2187E4-2AED-9A47-BD92-E4C3FA65997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48319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docs.flutter.dev/" TargetMode="Externa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51C3B66-8764-2B40-A352-685374BF6A9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cs-CZ" dirty="0"/>
              <a:t>Prezentace mobilní aplikace mujRozhlas pro potřeby VZ11_2022 – verze I </a:t>
            </a:r>
            <a:r>
              <a:rPr lang="cs-CZ"/>
              <a:t>(profil)</a:t>
            </a:r>
            <a:endParaRPr lang="cs-CZ" dirty="0"/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6AB068B4-4BEB-C644-8F86-6F999D45C2F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129088"/>
            <a:ext cx="9144000" cy="1128712"/>
          </a:xfrm>
        </p:spPr>
        <p:txBody>
          <a:bodyPr/>
          <a:lstStyle/>
          <a:p>
            <a:r>
              <a:rPr lang="cs-CZ" dirty="0"/>
              <a:t>Český rozhlas a Asymbo s.r.o., 2022</a:t>
            </a:r>
          </a:p>
        </p:txBody>
      </p:sp>
    </p:spTree>
    <p:extLst>
      <p:ext uri="{BB962C8B-B14F-4D97-AF65-F5344CB8AC3E}">
        <p14:creationId xmlns:p14="http://schemas.microsoft.com/office/powerpoint/2010/main" val="255506806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E1CB078-56BB-D04E-998E-11EB1DFC2D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Jednotlivé </a:t>
            </a:r>
            <a:r>
              <a:rPr lang="cs-CZ" dirty="0" err="1"/>
              <a:t>taby</a:t>
            </a:r>
            <a:r>
              <a:rPr lang="cs-CZ" dirty="0"/>
              <a:t> v rámci </a:t>
            </a:r>
            <a:r>
              <a:rPr lang="cs-CZ" dirty="0" err="1"/>
              <a:t>tabbar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4E327AB-FA7F-7444-A61A-FC52E7B12CF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Hledání</a:t>
            </a:r>
            <a:r>
              <a:rPr lang="cs-CZ" dirty="0"/>
              <a:t> - Vyhledávání primárně podle fulltextu ale nabízí se možnost i podle detailnějších parametrů (stanice, pořad, čas vysílání …)</a:t>
            </a:r>
          </a:p>
        </p:txBody>
      </p:sp>
    </p:spTree>
    <p:extLst>
      <p:ext uri="{BB962C8B-B14F-4D97-AF65-F5344CB8AC3E}">
        <p14:creationId xmlns:p14="http://schemas.microsoft.com/office/powerpoint/2010/main" val="8995532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EB21C28-85CA-0348-B18C-D87CBC404F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Jednotlivé </a:t>
            </a:r>
            <a:r>
              <a:rPr lang="cs-CZ" dirty="0" err="1"/>
              <a:t>taby</a:t>
            </a:r>
            <a:r>
              <a:rPr lang="cs-CZ" dirty="0"/>
              <a:t> v rámci </a:t>
            </a:r>
            <a:r>
              <a:rPr lang="cs-CZ" dirty="0" err="1"/>
              <a:t>tabbar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1223716D-14E3-3342-A922-7A4531759D6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Pořady</a:t>
            </a:r>
            <a:r>
              <a:rPr lang="cs-CZ" dirty="0"/>
              <a:t> – výpis všech pořadů ČRo vč. archivních pořadů. Primárně seřazených podle dat z API. Lze ovšem výpis zpřesnit podle různých filtračních parametrů.</a:t>
            </a:r>
          </a:p>
        </p:txBody>
      </p:sp>
    </p:spTree>
    <p:extLst>
      <p:ext uri="{BB962C8B-B14F-4D97-AF65-F5344CB8AC3E}">
        <p14:creationId xmlns:p14="http://schemas.microsoft.com/office/powerpoint/2010/main" val="210953501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0FC727F3-8D64-D547-AEBC-676B2B07EA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Jednotlivé </a:t>
            </a:r>
            <a:r>
              <a:rPr lang="cs-CZ" dirty="0" err="1"/>
              <a:t>taby</a:t>
            </a:r>
            <a:r>
              <a:rPr lang="cs-CZ" dirty="0"/>
              <a:t> v rámci </a:t>
            </a:r>
            <a:r>
              <a:rPr lang="cs-CZ" dirty="0" err="1"/>
              <a:t>tabbar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35F8CF2E-4590-3F45-A44B-1EE60BE5175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Stažené</a:t>
            </a:r>
            <a:r>
              <a:rPr lang="cs-CZ" dirty="0"/>
              <a:t> - viz. níže</a:t>
            </a:r>
          </a:p>
        </p:txBody>
      </p:sp>
    </p:spTree>
    <p:extLst>
      <p:ext uri="{BB962C8B-B14F-4D97-AF65-F5344CB8AC3E}">
        <p14:creationId xmlns:p14="http://schemas.microsoft.com/office/powerpoint/2010/main" val="126454317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E96E62A-91F5-4A4B-9B80-A4A07083E0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Jednotlivé </a:t>
            </a:r>
            <a:r>
              <a:rPr lang="cs-CZ" dirty="0" err="1"/>
              <a:t>taby</a:t>
            </a:r>
            <a:r>
              <a:rPr lang="cs-CZ" dirty="0"/>
              <a:t> v rámci </a:t>
            </a:r>
            <a:r>
              <a:rPr lang="cs-CZ" dirty="0" err="1"/>
              <a:t>tabbar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2D10420D-837D-8841-BBDD-DBB9321901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Témata</a:t>
            </a:r>
            <a:r>
              <a:rPr lang="cs-CZ" dirty="0"/>
              <a:t> - Stránka obsahuje </a:t>
            </a:r>
            <a:r>
              <a:rPr lang="cs-CZ" dirty="0" err="1"/>
              <a:t>grid</a:t>
            </a:r>
            <a:r>
              <a:rPr lang="cs-CZ" dirty="0"/>
              <a:t> s dynamickým seznamem tematických stránek.</a:t>
            </a:r>
          </a:p>
        </p:txBody>
      </p:sp>
    </p:spTree>
    <p:extLst>
      <p:ext uri="{BB962C8B-B14F-4D97-AF65-F5344CB8AC3E}">
        <p14:creationId xmlns:p14="http://schemas.microsoft.com/office/powerpoint/2010/main" val="183102419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2D4B8D9C-0DA0-144A-B56D-DF7308D448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Jednotlivé </a:t>
            </a:r>
            <a:r>
              <a:rPr lang="cs-CZ" dirty="0" err="1"/>
              <a:t>taby</a:t>
            </a:r>
            <a:r>
              <a:rPr lang="cs-CZ" dirty="0"/>
              <a:t> v rámci </a:t>
            </a:r>
            <a:r>
              <a:rPr lang="cs-CZ" dirty="0" err="1"/>
              <a:t>tabbar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BBCA257F-4B7A-474A-B086-7D711FED125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fontAlgn="base"/>
            <a:r>
              <a:rPr lang="cs-CZ" b="1" dirty="0"/>
              <a:t>Nastavení</a:t>
            </a:r>
          </a:p>
          <a:p>
            <a:pPr lvl="1" algn="just" fontAlgn="base"/>
            <a:r>
              <a:rPr lang="cs-CZ" dirty="0"/>
              <a:t>Vzhled - nastavení vzhledu aplikace, tmavý/světlý režim, velikost textů, správa pořadí položek v </a:t>
            </a:r>
            <a:r>
              <a:rPr lang="cs-CZ" dirty="0" err="1"/>
              <a:t>tabbaru</a:t>
            </a:r>
            <a:r>
              <a:rPr lang="cs-CZ" dirty="0"/>
              <a:t> na domovské obrazovce</a:t>
            </a:r>
          </a:p>
          <a:p>
            <a:pPr lvl="1" algn="just" fontAlgn="base"/>
            <a:r>
              <a:rPr lang="cs-CZ" dirty="0"/>
              <a:t>Záložky  - nastavení záložek na domovské obrazovce v bloku dashboard</a:t>
            </a:r>
          </a:p>
          <a:p>
            <a:pPr lvl="1" algn="just" fontAlgn="base"/>
            <a:r>
              <a:rPr lang="cs-CZ" dirty="0"/>
              <a:t>Moje audio - nastavení volby kvality přehrávání případně chování stahování epizod.</a:t>
            </a:r>
          </a:p>
          <a:p>
            <a:pPr lvl="1" algn="just" fontAlgn="base"/>
            <a:r>
              <a:rPr lang="cs-CZ" dirty="0"/>
              <a:t>Nastavení audia - ekvalizér (dostupné pouze na Androidu)</a:t>
            </a:r>
          </a:p>
        </p:txBody>
      </p:sp>
    </p:spTree>
    <p:extLst>
      <p:ext uri="{BB962C8B-B14F-4D97-AF65-F5344CB8AC3E}">
        <p14:creationId xmlns:p14="http://schemas.microsoft.com/office/powerpoint/2010/main" val="427935252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62CE6E4-D12B-714F-A80D-6B2486D0CF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Struktura obrazovek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819D8D68-D231-374D-8BF8-EAA4BED71C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Detail Pořadu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Obrazovka zobrazuje informace o zvoleném pořadu dále seznam jeho epizod a seriálů případně seznam spřízněných pořadů. Podobně je konstruován detail seriálu.</a:t>
            </a:r>
          </a:p>
        </p:txBody>
      </p:sp>
    </p:spTree>
    <p:extLst>
      <p:ext uri="{BB962C8B-B14F-4D97-AF65-F5344CB8AC3E}">
        <p14:creationId xmlns:p14="http://schemas.microsoft.com/office/powerpoint/2010/main" val="288717514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82829BBD-7362-6346-8A0C-2D34587D45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Struktura obrazovek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2E07715-0024-874D-88D2-8D9606AF83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Detail Epizody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Obrazovka zobrazuje informace o zvolené epizodě, případně nabízí možnost přepnout na jinou epizodu ze stejného seriálu. Dále stránka umožňuje ovládání přehrávání epizody (přehrávání, pauza, přesun v čase, rychlost přehrávání, uspat přehrávání, sdílení v čase, … ). Na stránce je také k dispozici seznam dalších epizod seriálu případně dalších epizod z pořadu.</a:t>
            </a:r>
          </a:p>
        </p:txBody>
      </p:sp>
    </p:spTree>
    <p:extLst>
      <p:ext uri="{BB962C8B-B14F-4D97-AF65-F5344CB8AC3E}">
        <p14:creationId xmlns:p14="http://schemas.microsoft.com/office/powerpoint/2010/main" val="74479531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1363A5B-7EEC-484C-9C32-C5CA31675A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Struktura obrazovek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51D3643-55E4-7147-90F4-841EDD243C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Detail Tématu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Obrazovka zobrazuje typicky epizody a pořady </a:t>
            </a:r>
            <a:r>
              <a:rPr lang="cs-CZ" dirty="0" err="1"/>
              <a:t>tématicky</a:t>
            </a:r>
            <a:r>
              <a:rPr lang="cs-CZ" dirty="0"/>
              <a:t> se vztahující ke zvolenému tématu. Obsah je však vytvářen dynamicky podobně jako v případě domovské obrazovky. </a:t>
            </a:r>
          </a:p>
        </p:txBody>
      </p:sp>
    </p:spTree>
    <p:extLst>
      <p:ext uri="{BB962C8B-B14F-4D97-AF65-F5344CB8AC3E}">
        <p14:creationId xmlns:p14="http://schemas.microsoft.com/office/powerpoint/2010/main" val="22322796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2E64F1CE-F757-ED46-BE0B-59BFE60AAF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Struktura obrazovek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F79D0311-6332-6440-9D5E-908218B753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Detail stanice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Obrazovka poskytuje uživateli informace o stanici, jeho pořadech a ovládání přehrávání, případně ovládání pro přesun do timeshiftu či do archivu pořadů.</a:t>
            </a:r>
          </a:p>
        </p:txBody>
      </p:sp>
    </p:spTree>
    <p:extLst>
      <p:ext uri="{BB962C8B-B14F-4D97-AF65-F5344CB8AC3E}">
        <p14:creationId xmlns:p14="http://schemas.microsoft.com/office/powerpoint/2010/main" val="275956429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5A76AE8-A2C3-3745-B941-3D40DA37E2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Obecné prvky v rámci uživatelského rozhraní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5680F9DE-77F2-454B-807B-B78E668368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Epizoda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Řádkový prvek zaštiťující epizodu. Zobrazuje se základní info o epizodě a základní možnosti ovládání přehrávání (play / </a:t>
            </a:r>
            <a:r>
              <a:rPr lang="cs-CZ" dirty="0" err="1"/>
              <a:t>pause</a:t>
            </a:r>
            <a:r>
              <a:rPr lang="cs-CZ" dirty="0"/>
              <a:t>) a kontextové menu Tři tečky. </a:t>
            </a:r>
            <a:endParaRPr lang="cs-CZ" b="0" dirty="0">
              <a:effectLst/>
            </a:endParaRPr>
          </a:p>
          <a:p>
            <a:pPr algn="just"/>
            <a:r>
              <a:rPr lang="cs-CZ" dirty="0"/>
              <a:t>Menu Tři tečky - obsahuje možnost přidat audio do fronty, označit jako oblíbené, odebírat pořad, stáhnout audio, sdílet a zobrazit detail pořadu.</a:t>
            </a:r>
          </a:p>
        </p:txBody>
      </p:sp>
    </p:spTree>
    <p:extLst>
      <p:ext uri="{BB962C8B-B14F-4D97-AF65-F5344CB8AC3E}">
        <p14:creationId xmlns:p14="http://schemas.microsoft.com/office/powerpoint/2010/main" val="20775447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F822B47-9CA1-D343-BF43-E4813034BC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Jazyky &amp; framework - aplikace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082FDEA6-BFCC-AC4F-8F40-E2E0D372CD5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dirty="0"/>
              <a:t>Uživatelské rozhraní psáno ve frameworku </a:t>
            </a:r>
            <a:r>
              <a:rPr lang="cs-CZ" dirty="0" err="1"/>
              <a:t>Flutter</a:t>
            </a:r>
            <a:endParaRPr lang="cs-CZ" dirty="0"/>
          </a:p>
          <a:p>
            <a:pPr lvl="1" algn="just"/>
            <a:r>
              <a:rPr lang="cs-CZ" dirty="0"/>
              <a:t>Původně vše ve verzi 1.x</a:t>
            </a:r>
          </a:p>
          <a:p>
            <a:pPr lvl="1" algn="just"/>
            <a:r>
              <a:rPr lang="cs-CZ" dirty="0"/>
              <a:t>Postupně probíhá migrace na 2.x v rámci celého kódu</a:t>
            </a:r>
          </a:p>
          <a:p>
            <a:pPr marL="0" indent="0" algn="just">
              <a:buNone/>
            </a:pPr>
            <a:endParaRPr lang="cs-CZ" dirty="0"/>
          </a:p>
          <a:p>
            <a:pPr marL="0" indent="0" algn="just">
              <a:buNone/>
            </a:pPr>
            <a:r>
              <a:rPr lang="cs-CZ" dirty="0"/>
              <a:t>Kompletní dokumentace </a:t>
            </a:r>
            <a:r>
              <a:rPr lang="cs-CZ" dirty="0" err="1"/>
              <a:t>Flutteru</a:t>
            </a:r>
            <a:r>
              <a:rPr lang="cs-CZ" dirty="0"/>
              <a:t> je k dispozici na webové platformě </a:t>
            </a:r>
            <a:r>
              <a:rPr lang="cs-CZ" dirty="0">
                <a:hlinkClick r:id="rId2"/>
              </a:rPr>
              <a:t>https://docs.flutter.dev/</a:t>
            </a:r>
            <a:r>
              <a:rPr lang="cs-CZ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21719587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FC48687-2DF6-E74F-AF97-0C38971E0D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Obecné prvky v rámci uživatelského rozhraní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962DF776-E6A5-9A49-A01C-A4FF7EEE40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Pořad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Řádkový prvek zaštiťující pořad. Zobrazuje se základní info o pořadu - obrázek, název, popis pořadu, a kontextové menu Tři tečky.</a:t>
            </a:r>
          </a:p>
          <a:p>
            <a:pPr algn="just"/>
            <a:r>
              <a:rPr lang="cs-CZ" dirty="0"/>
              <a:t>Menu Tři tečky - obsahuje možnost Odebírat pořad a Sdílet pořad.</a:t>
            </a:r>
          </a:p>
        </p:txBody>
      </p:sp>
    </p:spTree>
    <p:extLst>
      <p:ext uri="{BB962C8B-B14F-4D97-AF65-F5344CB8AC3E}">
        <p14:creationId xmlns:p14="http://schemas.microsoft.com/office/powerpoint/2010/main" val="251469263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D003B54-4EDE-1346-8BFB-37D057DE32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Obecné prvky v rámci uživatelského rozhraní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F1A1C10-5BA6-4A43-97B6-46B23D73032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 err="1"/>
              <a:t>Serial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Řádkový prvek zaštiťující seriál. Zobrazuje se základní info o seriálu.</a:t>
            </a:r>
          </a:p>
        </p:txBody>
      </p:sp>
    </p:spTree>
    <p:extLst>
      <p:ext uri="{BB962C8B-B14F-4D97-AF65-F5344CB8AC3E}">
        <p14:creationId xmlns:p14="http://schemas.microsoft.com/office/powerpoint/2010/main" val="265697663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B33D79E-A07A-E949-9508-B60D51347D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Obecné prvky v rámci uživatelského rozhraní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2804E4CB-A21B-9143-8132-1E25FA23BA2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Stanice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Řádkový prvek zaštiťující stanici, kde je název a aktuálně přehrávaný pořad nebo písnička. Tlačítky se ovládá přehrávání a obsahuje tlačítko pro řazení stanic.</a:t>
            </a:r>
          </a:p>
        </p:txBody>
      </p:sp>
    </p:spTree>
    <p:extLst>
      <p:ext uri="{BB962C8B-B14F-4D97-AF65-F5344CB8AC3E}">
        <p14:creationId xmlns:p14="http://schemas.microsoft.com/office/powerpoint/2010/main" val="8732218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18B511A-75FA-654A-ABCE-E0005F8D57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Fronta audií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8B3FEA5-20FA-794D-B0A5-C6DCEC2FECB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Historie přehrávání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Jedná se o historii </a:t>
            </a:r>
            <a:r>
              <a:rPr lang="cs-CZ" dirty="0" err="1"/>
              <a:t>přehraných</a:t>
            </a:r>
            <a:r>
              <a:rPr lang="cs-CZ" dirty="0"/>
              <a:t> audií pro účely fronty, která je uložena v rámci nativního přehrávače. Obsahuje max. 5 posledních audií.</a:t>
            </a:r>
          </a:p>
        </p:txBody>
      </p:sp>
    </p:spTree>
    <p:extLst>
      <p:ext uri="{BB962C8B-B14F-4D97-AF65-F5344CB8AC3E}">
        <p14:creationId xmlns:p14="http://schemas.microsoft.com/office/powerpoint/2010/main" val="186172897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9B6F726-F399-794D-A57A-27CEF30935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Fronta audií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9CF6AFE1-C14D-E642-86EE-12B34500CA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Právě hraje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Sekce obsahuje výhradně 1 audio, které je aktuálně přehrávané, popř. </a:t>
            </a:r>
            <a:r>
              <a:rPr lang="cs-CZ" dirty="0" err="1"/>
              <a:t>pausnuté</a:t>
            </a:r>
            <a:r>
              <a:rPr lang="cs-CZ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26710418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3BAB6E1-B62D-A44C-9535-A3E3754804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Fronta audií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F85B641C-7CC7-614E-A642-D0F5E1DC22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Další ve frontě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Nekonečný seznam audií, které si uživatel ručně vložil do fronty přes menu Tři tečky. Součástí sekce je i tlačítko Smazat frontu, které maže budoucí frontu.</a:t>
            </a:r>
          </a:p>
        </p:txBody>
      </p:sp>
    </p:spTree>
    <p:extLst>
      <p:ext uri="{BB962C8B-B14F-4D97-AF65-F5344CB8AC3E}">
        <p14:creationId xmlns:p14="http://schemas.microsoft.com/office/powerpoint/2010/main" val="334365880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616FB898-9799-4E4F-B48B-7E23CEB731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Fronta audií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C865114-0A4D-DE4A-9CAD-01BED44C23F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Doporučená audia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Seznam doporučených audií, který se vztahuje k právě přehrávanému audio. Pokud se začne přehrávat jiné audio, seznam doporučených se musí aktualizovat.</a:t>
            </a:r>
            <a:endParaRPr lang="cs-CZ" b="0" dirty="0">
              <a:effectLst/>
            </a:endParaRPr>
          </a:p>
          <a:p>
            <a:pPr algn="just"/>
            <a:r>
              <a:rPr lang="cs-CZ" dirty="0"/>
              <a:t>Uživatel si může zvolit, zda se tyto audia mají začít automaticky přehrávat po doposlechnutí posledního audia ve frontě, tlačítkem Automaticky přehrát.</a:t>
            </a:r>
          </a:p>
        </p:txBody>
      </p:sp>
    </p:spTree>
    <p:extLst>
      <p:ext uri="{BB962C8B-B14F-4D97-AF65-F5344CB8AC3E}">
        <p14:creationId xmlns:p14="http://schemas.microsoft.com/office/powerpoint/2010/main" val="7810698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2249B582-73F0-8A47-88F2-94C8FD8ECD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Fronta audií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783EF383-3C78-8D43-920E-7515517782C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Živé vysílání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Živě má vlastní, samostatnou frontu, která nesouvisí s přehráváním audií. Zároveň frontu audií nemaže, ta je uchována a uživatel se k jejímu obsahu může kdykoliv vrátit.</a:t>
            </a:r>
          </a:p>
          <a:p>
            <a:endParaRPr lang="cs-CZ" b="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4874835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CF69DFD-6D93-E442-81CB-8EC98E9C95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Fronta audií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C53A1560-45D2-7D4D-BAEC-67A2EE4E2D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b="1" dirty="0"/>
              <a:t>Licenční práva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Některá audia jsou dostupná uživatelům pouze po určitou dobu, následně </a:t>
            </a:r>
            <a:r>
              <a:rPr lang="cs-CZ" dirty="0" err="1"/>
              <a:t>expirující</a:t>
            </a:r>
            <a:r>
              <a:rPr lang="cs-CZ" dirty="0"/>
              <a:t> licenční práva a audio již nesmí jít přehrát. Pravidelně se tedy prochází fronta a tyto audia se odstraňují.</a:t>
            </a:r>
          </a:p>
        </p:txBody>
      </p:sp>
    </p:spTree>
    <p:extLst>
      <p:ext uri="{BB962C8B-B14F-4D97-AF65-F5344CB8AC3E}">
        <p14:creationId xmlns:p14="http://schemas.microsoft.com/office/powerpoint/2010/main" val="169767281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2F7E09C-9F98-1B40-A6B0-55370B85FE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Offline režim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C1DEE1D7-69E3-0B4A-B936-2031E93089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cs-CZ" dirty="0"/>
              <a:t>Pokud má uživatel stažené nějaké audia do offline paměti, může si je bez přístupu k internetu přehrávat. V takovou chvíli je v aplikaci dostupná pouze sekce </a:t>
            </a:r>
            <a:r>
              <a:rPr lang="cs-CZ" dirty="0" err="1"/>
              <a:t>MujPlaylist</a:t>
            </a:r>
            <a:r>
              <a:rPr lang="cs-CZ" dirty="0"/>
              <a:t> → Stažené. Ostatní části app jsou nedostupné.</a:t>
            </a:r>
          </a:p>
        </p:txBody>
      </p:sp>
    </p:spTree>
    <p:extLst>
      <p:ext uri="{BB962C8B-B14F-4D97-AF65-F5344CB8AC3E}">
        <p14:creationId xmlns:p14="http://schemas.microsoft.com/office/powerpoint/2010/main" val="3508518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27A854E-D5C5-6847-B036-86AE223C62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Jazyky &amp; framework - přehrávací jádro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1D0CC24C-BF3E-504C-A66F-F3C72D018B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cs-CZ" dirty="0"/>
              <a:t>O přehrávání audií, správu fronty audií, </a:t>
            </a:r>
            <a:r>
              <a:rPr lang="cs-CZ" dirty="0" err="1"/>
              <a:t>bufferování</a:t>
            </a:r>
            <a:r>
              <a:rPr lang="cs-CZ" dirty="0"/>
              <a:t> a další funkcionality spojené s audiem se stará vlastní služba, která je napsaná speciálně pro každou platformu zvlášť a k aplikaci je integrována formou </a:t>
            </a:r>
            <a:r>
              <a:rPr lang="cs-CZ" dirty="0" err="1"/>
              <a:t>Flutter</a:t>
            </a:r>
            <a:r>
              <a:rPr lang="cs-CZ" dirty="0"/>
              <a:t> </a:t>
            </a:r>
            <a:r>
              <a:rPr lang="cs-CZ" dirty="0" err="1"/>
              <a:t>pluginu</a:t>
            </a:r>
            <a:r>
              <a:rPr lang="cs-CZ" dirty="0"/>
              <a:t>.</a:t>
            </a:r>
          </a:p>
          <a:p>
            <a:pPr marL="0" indent="0" algn="just">
              <a:buNone/>
            </a:pPr>
            <a:r>
              <a:rPr lang="cs-CZ" dirty="0"/>
              <a:t>Přehrávací jádro je psáno nativně podle každé jednotlivé platformy:</a:t>
            </a:r>
          </a:p>
          <a:p>
            <a:pPr lvl="0" algn="just"/>
            <a:r>
              <a:rPr lang="cs-CZ" dirty="0"/>
              <a:t>Android</a:t>
            </a:r>
          </a:p>
          <a:p>
            <a:pPr lvl="1" algn="just"/>
            <a:r>
              <a:rPr lang="cs-CZ" dirty="0"/>
              <a:t>jazyk Java</a:t>
            </a:r>
          </a:p>
          <a:p>
            <a:pPr lvl="1" algn="just"/>
            <a:r>
              <a:rPr lang="cs-CZ" dirty="0"/>
              <a:t>přehrávací knihovna </a:t>
            </a:r>
            <a:r>
              <a:rPr lang="cs-CZ" dirty="0" err="1"/>
              <a:t>Exoplayer</a:t>
            </a:r>
            <a:endParaRPr lang="cs-CZ" dirty="0"/>
          </a:p>
          <a:p>
            <a:pPr lvl="1" algn="just"/>
            <a:r>
              <a:rPr lang="cs-CZ" dirty="0"/>
              <a:t>Pro přehrávání přes Google </a:t>
            </a:r>
            <a:r>
              <a:rPr lang="cs-CZ" dirty="0" err="1"/>
              <a:t>Chromecast</a:t>
            </a:r>
            <a:r>
              <a:rPr lang="cs-CZ" dirty="0"/>
              <a:t> je použito jejich API</a:t>
            </a:r>
          </a:p>
          <a:p>
            <a:pPr lvl="0" algn="just"/>
            <a:r>
              <a:rPr lang="cs-CZ" dirty="0"/>
              <a:t>iOS</a:t>
            </a:r>
          </a:p>
          <a:p>
            <a:pPr lvl="1" algn="just"/>
            <a:r>
              <a:rPr lang="cs-CZ" dirty="0"/>
              <a:t>jazyk </a:t>
            </a:r>
            <a:r>
              <a:rPr lang="cs-CZ" dirty="0" err="1"/>
              <a:t>Swift</a:t>
            </a:r>
            <a:endParaRPr lang="cs-CZ" dirty="0"/>
          </a:p>
          <a:p>
            <a:pPr lvl="1" algn="just"/>
            <a:r>
              <a:rPr lang="cs-CZ" dirty="0"/>
              <a:t>přehrávací knihovna </a:t>
            </a:r>
            <a:r>
              <a:rPr lang="cs-CZ" dirty="0" err="1"/>
              <a:t>AVFoundation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8416224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07F246A1-9C0E-BC4E-8F2D-6DE7262DFF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15051" y="2575890"/>
            <a:ext cx="10515600" cy="1325563"/>
          </a:xfrm>
        </p:spPr>
        <p:txBody>
          <a:bodyPr/>
          <a:lstStyle/>
          <a:p>
            <a:pPr algn="ctr"/>
            <a:r>
              <a:rPr lang="cs-CZ" dirty="0"/>
              <a:t>Konec</a:t>
            </a:r>
          </a:p>
        </p:txBody>
      </p:sp>
    </p:spTree>
    <p:extLst>
      <p:ext uri="{BB962C8B-B14F-4D97-AF65-F5344CB8AC3E}">
        <p14:creationId xmlns:p14="http://schemas.microsoft.com/office/powerpoint/2010/main" val="23319701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B40D89E-B994-6946-9345-B3E3091BE9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Hlavní použité knihovny a zásuvné moduly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B761A4C8-B6B1-7040-9D81-7725D1B13B7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cs-CZ" dirty="0"/>
              <a:t>Google Firebase</a:t>
            </a:r>
          </a:p>
          <a:p>
            <a:pPr lvl="1" algn="just"/>
            <a:r>
              <a:rPr lang="cs-CZ" dirty="0" err="1"/>
              <a:t>Crashlytics</a:t>
            </a:r>
            <a:endParaRPr lang="cs-CZ" dirty="0"/>
          </a:p>
          <a:p>
            <a:pPr lvl="1" algn="just"/>
            <a:r>
              <a:rPr lang="cs-CZ" dirty="0"/>
              <a:t>Analytics</a:t>
            </a:r>
          </a:p>
          <a:p>
            <a:pPr lvl="1" algn="just"/>
            <a:r>
              <a:rPr lang="cs-CZ" dirty="0"/>
              <a:t>Performance</a:t>
            </a:r>
          </a:p>
          <a:p>
            <a:pPr lvl="1" algn="just"/>
            <a:r>
              <a:rPr lang="cs-CZ" dirty="0" err="1"/>
              <a:t>Messaging</a:t>
            </a:r>
            <a:endParaRPr lang="cs-CZ" dirty="0"/>
          </a:p>
          <a:p>
            <a:pPr algn="just"/>
            <a:r>
              <a:rPr lang="cs-CZ" dirty="0" err="1"/>
              <a:t>Flutter</a:t>
            </a:r>
            <a:r>
              <a:rPr lang="cs-CZ" dirty="0"/>
              <a:t> Audio </a:t>
            </a:r>
            <a:r>
              <a:rPr lang="cs-CZ" dirty="0" err="1"/>
              <a:t>Player</a:t>
            </a:r>
            <a:r>
              <a:rPr lang="cs-CZ" dirty="0"/>
              <a:t> </a:t>
            </a:r>
            <a:r>
              <a:rPr lang="cs-CZ" dirty="0" err="1"/>
              <a:t>Plugin</a:t>
            </a:r>
            <a:endParaRPr lang="cs-CZ" dirty="0"/>
          </a:p>
          <a:p>
            <a:pPr lvl="1" algn="just"/>
            <a:r>
              <a:rPr lang="cs-CZ" dirty="0" err="1"/>
              <a:t>Exoplayer</a:t>
            </a:r>
            <a:endParaRPr lang="cs-CZ" dirty="0"/>
          </a:p>
          <a:p>
            <a:pPr lvl="1" algn="just"/>
            <a:r>
              <a:rPr lang="cs-CZ" dirty="0" err="1"/>
              <a:t>AVAudioPlayer</a:t>
            </a:r>
            <a:endParaRPr lang="cs-CZ" dirty="0"/>
          </a:p>
          <a:p>
            <a:pPr algn="just"/>
            <a:r>
              <a:rPr lang="cs-CZ" dirty="0"/>
              <a:t>Google Play </a:t>
            </a:r>
            <a:r>
              <a:rPr lang="cs-CZ" dirty="0" err="1"/>
              <a:t>Services</a:t>
            </a:r>
            <a:r>
              <a:rPr lang="cs-CZ" dirty="0"/>
              <a:t> </a:t>
            </a:r>
            <a:r>
              <a:rPr lang="cs-CZ" dirty="0" err="1"/>
              <a:t>Cast</a:t>
            </a:r>
            <a:r>
              <a:rPr lang="cs-CZ" dirty="0"/>
              <a:t> Framework</a:t>
            </a:r>
          </a:p>
        </p:txBody>
      </p:sp>
    </p:spTree>
    <p:extLst>
      <p:ext uri="{BB962C8B-B14F-4D97-AF65-F5344CB8AC3E}">
        <p14:creationId xmlns:p14="http://schemas.microsoft.com/office/powerpoint/2010/main" val="39244539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B1251CC-5C49-2445-B94F-94E3A3494E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Databáze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CF960EA7-8FD3-9844-9483-E128D08D87A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cs-CZ" dirty="0"/>
              <a:t>Perzistentní data aplikace jsou uložena do databázové tabulky </a:t>
            </a:r>
            <a:r>
              <a:rPr lang="cs-CZ" dirty="0" err="1"/>
              <a:t>SQLite</a:t>
            </a:r>
            <a:r>
              <a:rPr lang="cs-CZ" dirty="0"/>
              <a:t> + automatické mapování do objektů.</a:t>
            </a:r>
          </a:p>
        </p:txBody>
      </p:sp>
    </p:spTree>
    <p:extLst>
      <p:ext uri="{BB962C8B-B14F-4D97-AF65-F5344CB8AC3E}">
        <p14:creationId xmlns:p14="http://schemas.microsoft.com/office/powerpoint/2010/main" val="38658062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07B4F6D-C544-1844-9493-7C01C5F692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Struktura obrazovek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4B870A29-B913-3F48-AF37-C5F269B15C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cs-CZ" b="1" dirty="0"/>
              <a:t>Homepage a </a:t>
            </a:r>
            <a:r>
              <a:rPr lang="cs-CZ" b="1" dirty="0" err="1"/>
              <a:t>Tabbar</a:t>
            </a:r>
            <a:endParaRPr lang="cs-CZ" b="1" dirty="0">
              <a:effectLst/>
            </a:endParaRPr>
          </a:p>
          <a:p>
            <a:pPr algn="just"/>
            <a:r>
              <a:rPr lang="cs-CZ" dirty="0"/>
              <a:t>Obrazovka poskytuje </a:t>
            </a:r>
            <a:r>
              <a:rPr lang="cs-CZ" dirty="0" err="1"/>
              <a:t>tabbar</a:t>
            </a:r>
            <a:r>
              <a:rPr lang="cs-CZ" dirty="0"/>
              <a:t> s </a:t>
            </a:r>
            <a:r>
              <a:rPr lang="cs-CZ" dirty="0" err="1"/>
              <a:t>multi</a:t>
            </a:r>
            <a:r>
              <a:rPr lang="cs-CZ" dirty="0"/>
              <a:t> </a:t>
            </a:r>
            <a:r>
              <a:rPr lang="cs-CZ" dirty="0" err="1"/>
              <a:t>stack</a:t>
            </a:r>
            <a:r>
              <a:rPr lang="cs-CZ" dirty="0"/>
              <a:t> </a:t>
            </a:r>
            <a:r>
              <a:rPr lang="cs-CZ" dirty="0" err="1"/>
              <a:t>navigatorem</a:t>
            </a:r>
            <a:r>
              <a:rPr lang="cs-CZ" dirty="0"/>
              <a:t>, který umožňuje nad každým jeho </a:t>
            </a:r>
            <a:r>
              <a:rPr lang="cs-CZ" dirty="0" err="1"/>
              <a:t>tabem</a:t>
            </a:r>
            <a:r>
              <a:rPr lang="cs-CZ" dirty="0"/>
              <a:t> mít svůj nezávislý </a:t>
            </a:r>
            <a:r>
              <a:rPr lang="cs-CZ" dirty="0" err="1"/>
              <a:t>stack</a:t>
            </a:r>
            <a:r>
              <a:rPr lang="cs-CZ" dirty="0"/>
              <a:t>. Kromě již zmíněného dashboardu obsahuje také pravé boční vysouvací hlavní menu obsahující zkratky k dalšímu obsahu aplikace.</a:t>
            </a:r>
            <a:endParaRPr lang="cs-CZ" b="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7933214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7759465-5B26-694A-90DD-218DF55DDB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Jednotlivé </a:t>
            </a:r>
            <a:r>
              <a:rPr lang="cs-CZ" dirty="0" err="1"/>
              <a:t>taby</a:t>
            </a:r>
            <a:r>
              <a:rPr lang="cs-CZ" dirty="0"/>
              <a:t> v rámci </a:t>
            </a:r>
            <a:r>
              <a:rPr lang="cs-CZ" dirty="0" err="1"/>
              <a:t>tabbar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763DA589-D9B4-1E43-87D2-9EF0D0E9376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fontAlgn="base">
              <a:buNone/>
            </a:pPr>
            <a:r>
              <a:rPr lang="cs-CZ" b="1" dirty="0"/>
              <a:t>Domů</a:t>
            </a:r>
            <a:r>
              <a:rPr lang="cs-CZ" dirty="0"/>
              <a:t> - obsahuje jednotlivé UI bloky, ze kterých je dynamicky složená domovská obrazovka. Zvolené UI bloky a jejich pořadí je v aplikaci definováno redakčně skrze rAPI na základě příslušných parametrů. </a:t>
            </a:r>
          </a:p>
          <a:p>
            <a:pPr marL="0" indent="0" algn="just" fontAlgn="base">
              <a:buNone/>
            </a:pPr>
            <a:r>
              <a:rPr lang="cs-CZ" dirty="0"/>
              <a:t>Vybrané UI bloky si může uživatel částečně přizpůsobit v nastavení aplikace.</a:t>
            </a:r>
          </a:p>
          <a:p>
            <a:pPr marL="0" indent="0" algn="just" fontAlgn="base">
              <a:buNone/>
            </a:pPr>
            <a:r>
              <a:rPr lang="cs-CZ" dirty="0"/>
              <a:t>Obsah pro jednotlivé UI bloky je definován redakčně a poskytován z rAPI dle příslušných parametrů.</a:t>
            </a:r>
          </a:p>
        </p:txBody>
      </p:sp>
    </p:spTree>
    <p:extLst>
      <p:ext uri="{BB962C8B-B14F-4D97-AF65-F5344CB8AC3E}">
        <p14:creationId xmlns:p14="http://schemas.microsoft.com/office/powerpoint/2010/main" val="221630055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D5C255D-3A1E-7646-9E93-024731E92E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Jednotlivé </a:t>
            </a:r>
            <a:r>
              <a:rPr lang="cs-CZ" dirty="0" err="1"/>
              <a:t>taby</a:t>
            </a:r>
            <a:r>
              <a:rPr lang="cs-CZ" dirty="0"/>
              <a:t> v rámci </a:t>
            </a:r>
            <a:r>
              <a:rPr lang="cs-CZ" dirty="0" err="1"/>
              <a:t>tabbar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CF999AB-6E8B-924A-B59E-B6EAB622FE8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cs-CZ" b="1" dirty="0"/>
              <a:t>Živě</a:t>
            </a:r>
            <a:r>
              <a:rPr lang="cs-CZ" dirty="0"/>
              <a:t> – obsahuje dynamicky vykreslený seznam stanic. V rámci výpisu je zde vidět aktuálně vysílaný a následující pořad + informace o čase vysílání těchto pořadů.</a:t>
            </a:r>
          </a:p>
        </p:txBody>
      </p:sp>
    </p:spTree>
    <p:extLst>
      <p:ext uri="{BB962C8B-B14F-4D97-AF65-F5344CB8AC3E}">
        <p14:creationId xmlns:p14="http://schemas.microsoft.com/office/powerpoint/2010/main" val="192473501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CA2FEB53-5108-1C49-B0C9-A4B70C06F9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Jednotlivé </a:t>
            </a:r>
            <a:r>
              <a:rPr lang="cs-CZ" dirty="0" err="1"/>
              <a:t>taby</a:t>
            </a:r>
            <a:r>
              <a:rPr lang="cs-CZ" dirty="0"/>
              <a:t> v rámci </a:t>
            </a:r>
            <a:r>
              <a:rPr lang="cs-CZ" dirty="0" err="1"/>
              <a:t>tabbar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EBA5F76F-FB3D-DD40-B748-4D26C78F46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fontAlgn="base">
              <a:buNone/>
            </a:pPr>
            <a:r>
              <a:rPr lang="cs-CZ" b="1" dirty="0" err="1"/>
              <a:t>mujPlaylist</a:t>
            </a:r>
            <a:endParaRPr lang="cs-CZ" b="1" dirty="0"/>
          </a:p>
          <a:p>
            <a:pPr marL="0" indent="0" algn="just" fontAlgn="base">
              <a:buNone/>
            </a:pPr>
            <a:r>
              <a:rPr lang="cs-CZ" dirty="0"/>
              <a:t>Sekce </a:t>
            </a:r>
            <a:r>
              <a:rPr lang="cs-CZ" dirty="0" err="1"/>
              <a:t>mujPlaylist</a:t>
            </a:r>
            <a:r>
              <a:rPr lang="cs-CZ" dirty="0"/>
              <a:t> je k dispozici pro přihlášené i nepřihlášené uživatele. Pokud však je uživatel přihlášen, dochází k synchronizaci jednotlivých položek s daty v rAPI. Sekce obsahuje jednotlivé podsekce:</a:t>
            </a:r>
          </a:p>
          <a:p>
            <a:pPr lvl="1" algn="just" fontAlgn="base"/>
            <a:r>
              <a:rPr lang="cs-CZ" dirty="0"/>
              <a:t>Odebírané - seznam oblíbených pořadů a výpis jejich nejnovějších audií. Od každého pořadu je zde uvedeno 5 nejnovějších a uživatel si může nastavit jejich automatické stahování do offline paměti zařízení. </a:t>
            </a:r>
          </a:p>
          <a:p>
            <a:pPr lvl="1" algn="just" fontAlgn="base"/>
            <a:r>
              <a:rPr lang="cs-CZ" dirty="0"/>
              <a:t>Stažené - seznam všech stažených epizod do offline paměti</a:t>
            </a:r>
          </a:p>
          <a:p>
            <a:pPr lvl="1" algn="just" fontAlgn="base"/>
            <a:r>
              <a:rPr lang="cs-CZ" dirty="0"/>
              <a:t>Líbí se vám - seznam oblíbených epizod označených ikonou srdce</a:t>
            </a:r>
          </a:p>
          <a:p>
            <a:pPr lvl="1" algn="just" fontAlgn="base"/>
            <a:r>
              <a:rPr lang="cs-CZ" dirty="0" err="1"/>
              <a:t>Rozposlouchané</a:t>
            </a:r>
            <a:r>
              <a:rPr lang="cs-CZ" dirty="0"/>
              <a:t> - seznam epizod </a:t>
            </a:r>
            <a:r>
              <a:rPr lang="cs-CZ" dirty="0" err="1"/>
              <a:t>rozposlouchaných</a:t>
            </a:r>
            <a:endParaRPr lang="cs-CZ" dirty="0"/>
          </a:p>
          <a:p>
            <a:pPr lvl="1" algn="just" fontAlgn="base"/>
            <a:r>
              <a:rPr lang="cs-CZ" dirty="0"/>
              <a:t>Historie - historie epizod doposlechnutých do konce</a:t>
            </a:r>
          </a:p>
        </p:txBody>
      </p:sp>
    </p:spTree>
    <p:extLst>
      <p:ext uri="{BB962C8B-B14F-4D97-AF65-F5344CB8AC3E}">
        <p14:creationId xmlns:p14="http://schemas.microsoft.com/office/powerpoint/2010/main" val="1532445622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187</TotalTime>
  <Words>1130</Words>
  <Application>Microsoft Macintosh PowerPoint</Application>
  <PresentationFormat>Širokoúhlá obrazovka</PresentationFormat>
  <Paragraphs>112</Paragraphs>
  <Slides>30</Slides>
  <Notes>3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30</vt:i4>
      </vt:variant>
    </vt:vector>
  </HeadingPairs>
  <TitlesOfParts>
    <vt:vector size="34" baseType="lpstr">
      <vt:lpstr>Arial</vt:lpstr>
      <vt:lpstr>Calibri</vt:lpstr>
      <vt:lpstr>Calibri Light</vt:lpstr>
      <vt:lpstr>Motiv Office</vt:lpstr>
      <vt:lpstr>Prezentace mobilní aplikace mujRozhlas pro potřeby VZ11_2022 – verze I (profil)</vt:lpstr>
      <vt:lpstr>Jazyky &amp; framework - aplikace</vt:lpstr>
      <vt:lpstr>Jazyky &amp; framework - přehrávací jádro</vt:lpstr>
      <vt:lpstr>Hlavní použité knihovny a zásuvné moduly</vt:lpstr>
      <vt:lpstr>Databáze</vt:lpstr>
      <vt:lpstr>Struktura obrazovek</vt:lpstr>
      <vt:lpstr>Jednotlivé taby v rámci tabbar</vt:lpstr>
      <vt:lpstr>Jednotlivé taby v rámci tabbar</vt:lpstr>
      <vt:lpstr>Jednotlivé taby v rámci tabbar</vt:lpstr>
      <vt:lpstr>Jednotlivé taby v rámci tabbar</vt:lpstr>
      <vt:lpstr>Jednotlivé taby v rámci tabbar</vt:lpstr>
      <vt:lpstr>Jednotlivé taby v rámci tabbar</vt:lpstr>
      <vt:lpstr>Jednotlivé taby v rámci tabbar</vt:lpstr>
      <vt:lpstr>Jednotlivé taby v rámci tabbar</vt:lpstr>
      <vt:lpstr>Struktura obrazovek</vt:lpstr>
      <vt:lpstr>Struktura obrazovek</vt:lpstr>
      <vt:lpstr>Struktura obrazovek</vt:lpstr>
      <vt:lpstr>Struktura obrazovek</vt:lpstr>
      <vt:lpstr>Obecné prvky v rámci uživatelského rozhraní</vt:lpstr>
      <vt:lpstr>Obecné prvky v rámci uživatelského rozhraní</vt:lpstr>
      <vt:lpstr>Obecné prvky v rámci uživatelského rozhraní</vt:lpstr>
      <vt:lpstr>Obecné prvky v rámci uživatelského rozhraní</vt:lpstr>
      <vt:lpstr>Fronta audií</vt:lpstr>
      <vt:lpstr>Fronta audií</vt:lpstr>
      <vt:lpstr>Fronta audií</vt:lpstr>
      <vt:lpstr>Fronta audií</vt:lpstr>
      <vt:lpstr>Fronta audií</vt:lpstr>
      <vt:lpstr>Fronta audií</vt:lpstr>
      <vt:lpstr>Offline režim</vt:lpstr>
      <vt:lpstr>Konec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mobilní aplikace mujRozhlas pro potřeby VZ11_2022</dc:title>
  <dc:creator>Jan Misák</dc:creator>
  <cp:lastModifiedBy>Jan Misák</cp:lastModifiedBy>
  <cp:revision>23</cp:revision>
  <dcterms:created xsi:type="dcterms:W3CDTF">2022-05-04T14:02:06Z</dcterms:created>
  <dcterms:modified xsi:type="dcterms:W3CDTF">2022-05-19T15:21:04Z</dcterms:modified>
</cp:coreProperties>
</file>

<file path=docProps/thumbnail.jpeg>
</file>